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9"/>
  </p:notesMasterIdLst>
  <p:sldIdLst>
    <p:sldId id="256" r:id="rId2"/>
    <p:sldId id="259" r:id="rId3"/>
    <p:sldId id="269" r:id="rId4"/>
    <p:sldId id="260" r:id="rId5"/>
    <p:sldId id="267" r:id="rId6"/>
    <p:sldId id="287" r:id="rId7"/>
    <p:sldId id="288" r:id="rId8"/>
    <p:sldId id="291" r:id="rId9"/>
    <p:sldId id="284" r:id="rId10"/>
    <p:sldId id="292" r:id="rId11"/>
    <p:sldId id="293" r:id="rId12"/>
    <p:sldId id="261" r:id="rId13"/>
    <p:sldId id="278" r:id="rId14"/>
    <p:sldId id="279" r:id="rId15"/>
    <p:sldId id="289" r:id="rId16"/>
    <p:sldId id="290" r:id="rId17"/>
    <p:sldId id="266" r:id="rId18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48" autoAdjust="0"/>
  </p:normalViewPr>
  <p:slideViewPr>
    <p:cSldViewPr snapToGrid="0">
      <p:cViewPr varScale="1">
        <p:scale>
          <a:sx n="66" d="100"/>
          <a:sy n="66" d="100"/>
        </p:scale>
        <p:origin x="600" y="278"/>
      </p:cViewPr>
      <p:guideLst/>
    </p:cSldViewPr>
  </p:slideViewPr>
  <p:outlineViewPr>
    <p:cViewPr>
      <p:scale>
        <a:sx n="33" d="100"/>
        <a:sy n="33" d="100"/>
      </p:scale>
      <p:origin x="0" y="-4819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197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5C6B0E-2A11-4CDB-88ED-33EA1E85405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56AA4065-2D5E-414C-897F-233F0DAE4C88}">
      <dgm:prSet custT="1"/>
      <dgm:spPr/>
      <dgm:t>
        <a:bodyPr/>
        <a:lstStyle/>
        <a:p>
          <a:r>
            <a:rPr lang="en-US" sz="2200" dirty="0"/>
            <a:t>Focus on partnerships with law enforcement to reduce public encampments and public drug use</a:t>
          </a:r>
        </a:p>
      </dgm:t>
    </dgm:pt>
    <dgm:pt modelId="{4E8A3601-CCD0-4F27-A560-A51F5F9591EB}" type="parTrans" cxnId="{5C674779-CAAC-49C4-9A91-E54CA632F5BB}">
      <dgm:prSet/>
      <dgm:spPr/>
      <dgm:t>
        <a:bodyPr/>
        <a:lstStyle/>
        <a:p>
          <a:endParaRPr lang="en-US"/>
        </a:p>
      </dgm:t>
    </dgm:pt>
    <dgm:pt modelId="{CB45C49F-0E75-42E8-B9FE-5A03BE6E2A54}" type="sibTrans" cxnId="{5C674779-CAAC-49C4-9A91-E54CA632F5BB}">
      <dgm:prSet/>
      <dgm:spPr/>
      <dgm:t>
        <a:bodyPr/>
        <a:lstStyle/>
        <a:p>
          <a:endParaRPr lang="en-US"/>
        </a:p>
      </dgm:t>
    </dgm:pt>
    <dgm:pt modelId="{CDD52B6A-4A47-431B-8E19-F36C32301D95}">
      <dgm:prSet custT="1"/>
      <dgm:spPr/>
      <dgm:t>
        <a:bodyPr/>
        <a:lstStyle/>
        <a:p>
          <a:r>
            <a:rPr lang="en-US" sz="1900" dirty="0"/>
            <a:t>Prioritization of treatment including on site behavioral health treatment, robust wrap around services, and supportive services participation requirements. </a:t>
          </a:r>
        </a:p>
      </dgm:t>
    </dgm:pt>
    <dgm:pt modelId="{C7530D7A-95D6-4DF9-B8AE-32DC6B606A73}" type="parTrans" cxnId="{4DAB6305-724E-4A3B-8FF1-04BE043328EA}">
      <dgm:prSet/>
      <dgm:spPr/>
      <dgm:t>
        <a:bodyPr/>
        <a:lstStyle/>
        <a:p>
          <a:endParaRPr lang="en-US"/>
        </a:p>
      </dgm:t>
    </dgm:pt>
    <dgm:pt modelId="{77F6A3E3-FE91-436D-88B3-07FEA25E1B7E}" type="sibTrans" cxnId="{4DAB6305-724E-4A3B-8FF1-04BE043328EA}">
      <dgm:prSet/>
      <dgm:spPr/>
      <dgm:t>
        <a:bodyPr/>
        <a:lstStyle/>
        <a:p>
          <a:endParaRPr lang="en-US"/>
        </a:p>
      </dgm:t>
    </dgm:pt>
    <dgm:pt modelId="{3DF3FEDE-5CFF-403C-83F0-8B579C18C74B}">
      <dgm:prSet custT="1"/>
      <dgm:spPr/>
      <dgm:t>
        <a:bodyPr/>
        <a:lstStyle/>
        <a:p>
          <a:r>
            <a:rPr lang="en-US" sz="2800" dirty="0"/>
            <a:t>Improving self-sufficiency and economic independence</a:t>
          </a:r>
        </a:p>
      </dgm:t>
    </dgm:pt>
    <dgm:pt modelId="{CCAFB625-2E85-40DD-96E0-D5C5F8E910F6}" type="parTrans" cxnId="{FF72F1C5-CABC-4FF0-A248-837E3908459E}">
      <dgm:prSet/>
      <dgm:spPr/>
      <dgm:t>
        <a:bodyPr/>
        <a:lstStyle/>
        <a:p>
          <a:endParaRPr lang="en-US"/>
        </a:p>
      </dgm:t>
    </dgm:pt>
    <dgm:pt modelId="{9A96FF94-B482-46DF-96A4-E6622FC8F7B3}" type="sibTrans" cxnId="{FF72F1C5-CABC-4FF0-A248-837E3908459E}">
      <dgm:prSet/>
      <dgm:spPr/>
      <dgm:t>
        <a:bodyPr/>
        <a:lstStyle/>
        <a:p>
          <a:endParaRPr lang="en-US"/>
        </a:p>
      </dgm:t>
    </dgm:pt>
    <dgm:pt modelId="{D3AF413F-FA69-424E-89D4-4D9F20130B8A}">
      <dgm:prSet custT="1"/>
      <dgm:spPr/>
      <dgm:t>
        <a:bodyPr/>
        <a:lstStyle/>
        <a:p>
          <a:r>
            <a:rPr lang="en-US" sz="2800" dirty="0"/>
            <a:t>Reducing returns to homelessness</a:t>
          </a:r>
        </a:p>
      </dgm:t>
    </dgm:pt>
    <dgm:pt modelId="{DFA037B1-8583-425F-BB0D-11FB914A6814}" type="parTrans" cxnId="{430A1D86-FEE4-4749-9E40-A9E1A70895DE}">
      <dgm:prSet/>
      <dgm:spPr/>
      <dgm:t>
        <a:bodyPr/>
        <a:lstStyle/>
        <a:p>
          <a:endParaRPr lang="en-US"/>
        </a:p>
      </dgm:t>
    </dgm:pt>
    <dgm:pt modelId="{F2995010-B48D-4485-9573-6C16D2854D75}" type="sibTrans" cxnId="{430A1D86-FEE4-4749-9E40-A9E1A70895DE}">
      <dgm:prSet/>
      <dgm:spPr/>
      <dgm:t>
        <a:bodyPr/>
        <a:lstStyle/>
        <a:p>
          <a:endParaRPr lang="en-US"/>
        </a:p>
      </dgm:t>
    </dgm:pt>
    <dgm:pt modelId="{601020DE-B5F5-461B-9CEE-B28B74942757}">
      <dgm:prSet custT="1"/>
      <dgm:spPr/>
      <dgm:t>
        <a:bodyPr/>
        <a:lstStyle/>
        <a:p>
          <a:r>
            <a:rPr lang="en-US" sz="2800" dirty="0"/>
            <a:t>Minimizing trauma</a:t>
          </a:r>
        </a:p>
      </dgm:t>
    </dgm:pt>
    <dgm:pt modelId="{C184AEB3-7A33-40F1-91D7-C589F6BFC9FE}" type="parTrans" cxnId="{912652C0-A6FA-4729-A585-B78A5C43439F}">
      <dgm:prSet/>
      <dgm:spPr/>
      <dgm:t>
        <a:bodyPr/>
        <a:lstStyle/>
        <a:p>
          <a:endParaRPr lang="en-US"/>
        </a:p>
      </dgm:t>
    </dgm:pt>
    <dgm:pt modelId="{CDFB2C2B-70BE-44C1-A0EF-C820B37618B3}" type="sibTrans" cxnId="{912652C0-A6FA-4729-A585-B78A5C43439F}">
      <dgm:prSet/>
      <dgm:spPr/>
      <dgm:t>
        <a:bodyPr/>
        <a:lstStyle/>
        <a:p>
          <a:endParaRPr lang="en-US"/>
        </a:p>
      </dgm:t>
    </dgm:pt>
    <dgm:pt modelId="{41A73E59-ECF9-4720-919D-17471FDE61D1}" type="pres">
      <dgm:prSet presAssocID="{415C6B0E-2A11-4CDB-88ED-33EA1E854059}" presName="root" presStyleCnt="0">
        <dgm:presLayoutVars>
          <dgm:dir/>
          <dgm:resizeHandles val="exact"/>
        </dgm:presLayoutVars>
      </dgm:prSet>
      <dgm:spPr/>
    </dgm:pt>
    <dgm:pt modelId="{08BD9496-F21D-46EF-90E0-A69DF3DEE93E}" type="pres">
      <dgm:prSet presAssocID="{56AA4065-2D5E-414C-897F-233F0DAE4C88}" presName="compNode" presStyleCnt="0"/>
      <dgm:spPr/>
    </dgm:pt>
    <dgm:pt modelId="{07F71500-7107-422A-8426-EEC808EFF5EF}" type="pres">
      <dgm:prSet presAssocID="{56AA4065-2D5E-414C-897F-233F0DAE4C88}" presName="bgRect" presStyleLbl="bgShp" presStyleIdx="0" presStyleCnt="5" custLinFactNeighborX="27" custLinFactNeighborY="5364"/>
      <dgm:spPr/>
    </dgm:pt>
    <dgm:pt modelId="{84C1C005-FD43-4E61-868B-E5F582F90AF9}" type="pres">
      <dgm:prSet presAssocID="{56AA4065-2D5E-414C-897F-233F0DAE4C88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22AE29D5-0740-4F34-BBF9-15811163546C}" type="pres">
      <dgm:prSet presAssocID="{56AA4065-2D5E-414C-897F-233F0DAE4C88}" presName="spaceRect" presStyleCnt="0"/>
      <dgm:spPr/>
    </dgm:pt>
    <dgm:pt modelId="{8416FEF1-A130-4D5A-880D-697C9A98BCFD}" type="pres">
      <dgm:prSet presAssocID="{56AA4065-2D5E-414C-897F-233F0DAE4C88}" presName="parTx" presStyleLbl="revTx" presStyleIdx="0" presStyleCnt="5">
        <dgm:presLayoutVars>
          <dgm:chMax val="0"/>
          <dgm:chPref val="0"/>
        </dgm:presLayoutVars>
      </dgm:prSet>
      <dgm:spPr/>
    </dgm:pt>
    <dgm:pt modelId="{D1ACC556-EF37-4414-9467-5C9235E3103E}" type="pres">
      <dgm:prSet presAssocID="{CB45C49F-0E75-42E8-B9FE-5A03BE6E2A54}" presName="sibTrans" presStyleCnt="0"/>
      <dgm:spPr/>
    </dgm:pt>
    <dgm:pt modelId="{88B00DFF-F32C-4AA3-AA9F-8BE4E41410F4}" type="pres">
      <dgm:prSet presAssocID="{CDD52B6A-4A47-431B-8E19-F36C32301D95}" presName="compNode" presStyleCnt="0"/>
      <dgm:spPr/>
    </dgm:pt>
    <dgm:pt modelId="{854E1951-F986-4874-87D7-B001C7284131}" type="pres">
      <dgm:prSet presAssocID="{CDD52B6A-4A47-431B-8E19-F36C32301D95}" presName="bgRect" presStyleLbl="bgShp" presStyleIdx="1" presStyleCnt="5"/>
      <dgm:spPr/>
    </dgm:pt>
    <dgm:pt modelId="{4CB687BD-8E99-44FB-B17D-19AC50A978CF}" type="pres">
      <dgm:prSet presAssocID="{CDD52B6A-4A47-431B-8E19-F36C32301D9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58DD43DC-20DF-4FB9-8AED-3C7474464FBE}" type="pres">
      <dgm:prSet presAssocID="{CDD52B6A-4A47-431B-8E19-F36C32301D95}" presName="spaceRect" presStyleCnt="0"/>
      <dgm:spPr/>
    </dgm:pt>
    <dgm:pt modelId="{84698ABE-146A-4295-A519-E01129F05FC5}" type="pres">
      <dgm:prSet presAssocID="{CDD52B6A-4A47-431B-8E19-F36C32301D95}" presName="parTx" presStyleLbl="revTx" presStyleIdx="1" presStyleCnt="5">
        <dgm:presLayoutVars>
          <dgm:chMax val="0"/>
          <dgm:chPref val="0"/>
        </dgm:presLayoutVars>
      </dgm:prSet>
      <dgm:spPr/>
    </dgm:pt>
    <dgm:pt modelId="{CD352A6A-19B4-4B7E-A632-A007C2438BFC}" type="pres">
      <dgm:prSet presAssocID="{77F6A3E3-FE91-436D-88B3-07FEA25E1B7E}" presName="sibTrans" presStyleCnt="0"/>
      <dgm:spPr/>
    </dgm:pt>
    <dgm:pt modelId="{33D3FF7A-6D0F-4957-8035-1D08DC151504}" type="pres">
      <dgm:prSet presAssocID="{3DF3FEDE-5CFF-403C-83F0-8B579C18C74B}" presName="compNode" presStyleCnt="0"/>
      <dgm:spPr/>
    </dgm:pt>
    <dgm:pt modelId="{80EDF19D-3E00-4864-A034-F1354BAC25F4}" type="pres">
      <dgm:prSet presAssocID="{3DF3FEDE-5CFF-403C-83F0-8B579C18C74B}" presName="bgRect" presStyleLbl="bgShp" presStyleIdx="2" presStyleCnt="5"/>
      <dgm:spPr/>
    </dgm:pt>
    <dgm:pt modelId="{53E4923A-F4E3-47F6-96E6-BFAF3ED2F196}" type="pres">
      <dgm:prSet presAssocID="{3DF3FEDE-5CFF-403C-83F0-8B579C18C74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1BE97720-4CFC-42EA-BDBE-5BFE6C74F661}" type="pres">
      <dgm:prSet presAssocID="{3DF3FEDE-5CFF-403C-83F0-8B579C18C74B}" presName="spaceRect" presStyleCnt="0"/>
      <dgm:spPr/>
    </dgm:pt>
    <dgm:pt modelId="{006DC943-A197-4417-8C5A-42E0DDF97D9E}" type="pres">
      <dgm:prSet presAssocID="{3DF3FEDE-5CFF-403C-83F0-8B579C18C74B}" presName="parTx" presStyleLbl="revTx" presStyleIdx="2" presStyleCnt="5">
        <dgm:presLayoutVars>
          <dgm:chMax val="0"/>
          <dgm:chPref val="0"/>
        </dgm:presLayoutVars>
      </dgm:prSet>
      <dgm:spPr/>
    </dgm:pt>
    <dgm:pt modelId="{6F139B75-079D-45DF-B7D1-E7823CD262AC}" type="pres">
      <dgm:prSet presAssocID="{9A96FF94-B482-46DF-96A4-E6622FC8F7B3}" presName="sibTrans" presStyleCnt="0"/>
      <dgm:spPr/>
    </dgm:pt>
    <dgm:pt modelId="{5C13207A-37F5-4BCB-8591-9F483D20C397}" type="pres">
      <dgm:prSet presAssocID="{D3AF413F-FA69-424E-89D4-4D9F20130B8A}" presName="compNode" presStyleCnt="0"/>
      <dgm:spPr/>
    </dgm:pt>
    <dgm:pt modelId="{3B720C1A-2165-48B1-AE2A-38C810FAE8B6}" type="pres">
      <dgm:prSet presAssocID="{D3AF413F-FA69-424E-89D4-4D9F20130B8A}" presName="bgRect" presStyleLbl="bgShp" presStyleIdx="3" presStyleCnt="5"/>
      <dgm:spPr/>
    </dgm:pt>
    <dgm:pt modelId="{B57F7E9F-AB69-4C28-AECB-44505900F54B}" type="pres">
      <dgm:prSet presAssocID="{D3AF413F-FA69-424E-89D4-4D9F20130B8A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FB47C414-97E2-46A5-A08D-7869B5DFB8DE}" type="pres">
      <dgm:prSet presAssocID="{D3AF413F-FA69-424E-89D4-4D9F20130B8A}" presName="spaceRect" presStyleCnt="0"/>
      <dgm:spPr/>
    </dgm:pt>
    <dgm:pt modelId="{44DC2C73-CCA3-4A04-984F-9DA7C9A4D807}" type="pres">
      <dgm:prSet presAssocID="{D3AF413F-FA69-424E-89D4-4D9F20130B8A}" presName="parTx" presStyleLbl="revTx" presStyleIdx="3" presStyleCnt="5">
        <dgm:presLayoutVars>
          <dgm:chMax val="0"/>
          <dgm:chPref val="0"/>
        </dgm:presLayoutVars>
      </dgm:prSet>
      <dgm:spPr/>
    </dgm:pt>
    <dgm:pt modelId="{584F624A-F5CB-4A50-BF7B-FDDBC6E6ACEE}" type="pres">
      <dgm:prSet presAssocID="{F2995010-B48D-4485-9573-6C16D2854D75}" presName="sibTrans" presStyleCnt="0"/>
      <dgm:spPr/>
    </dgm:pt>
    <dgm:pt modelId="{8B59B037-78C5-4C50-AD23-73062E45A1D6}" type="pres">
      <dgm:prSet presAssocID="{601020DE-B5F5-461B-9CEE-B28B74942757}" presName="compNode" presStyleCnt="0"/>
      <dgm:spPr/>
    </dgm:pt>
    <dgm:pt modelId="{711E93BC-E78E-4627-8862-988F2B67702F}" type="pres">
      <dgm:prSet presAssocID="{601020DE-B5F5-461B-9CEE-B28B74942757}" presName="bgRect" presStyleLbl="bgShp" presStyleIdx="4" presStyleCnt="5"/>
      <dgm:spPr/>
    </dgm:pt>
    <dgm:pt modelId="{1B429E24-FE5F-4110-A66E-FF37DEC52CBF}" type="pres">
      <dgm:prSet presAssocID="{601020DE-B5F5-461B-9CEE-B28B7494275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8A634899-042A-495F-8225-C09DF531D218}" type="pres">
      <dgm:prSet presAssocID="{601020DE-B5F5-461B-9CEE-B28B74942757}" presName="spaceRect" presStyleCnt="0"/>
      <dgm:spPr/>
    </dgm:pt>
    <dgm:pt modelId="{ED027517-EFE3-43F3-944D-263ACDC30078}" type="pres">
      <dgm:prSet presAssocID="{601020DE-B5F5-461B-9CEE-B28B74942757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D3AEB503-D1AD-4C89-9F1F-97E2EC915F41}" type="presOf" srcId="{415C6B0E-2A11-4CDB-88ED-33EA1E854059}" destId="{41A73E59-ECF9-4720-919D-17471FDE61D1}" srcOrd="0" destOrd="0" presId="urn:microsoft.com/office/officeart/2018/2/layout/IconVerticalSolidList"/>
    <dgm:cxn modelId="{4DAB6305-724E-4A3B-8FF1-04BE043328EA}" srcId="{415C6B0E-2A11-4CDB-88ED-33EA1E854059}" destId="{CDD52B6A-4A47-431B-8E19-F36C32301D95}" srcOrd="1" destOrd="0" parTransId="{C7530D7A-95D6-4DF9-B8AE-32DC6B606A73}" sibTransId="{77F6A3E3-FE91-436D-88B3-07FEA25E1B7E}"/>
    <dgm:cxn modelId="{0F8DE42E-F2DA-4D26-B2E7-68E35753E5BD}" type="presOf" srcId="{CDD52B6A-4A47-431B-8E19-F36C32301D95}" destId="{84698ABE-146A-4295-A519-E01129F05FC5}" srcOrd="0" destOrd="0" presId="urn:microsoft.com/office/officeart/2018/2/layout/IconVerticalSolidList"/>
    <dgm:cxn modelId="{33164A3C-3AE1-47D3-A17B-9CBC80CF69DA}" type="presOf" srcId="{3DF3FEDE-5CFF-403C-83F0-8B579C18C74B}" destId="{006DC943-A197-4417-8C5A-42E0DDF97D9E}" srcOrd="0" destOrd="0" presId="urn:microsoft.com/office/officeart/2018/2/layout/IconVerticalSolidList"/>
    <dgm:cxn modelId="{0848E45B-845E-43D4-AA16-A1C42AAE1B3E}" type="presOf" srcId="{56AA4065-2D5E-414C-897F-233F0DAE4C88}" destId="{8416FEF1-A130-4D5A-880D-697C9A98BCFD}" srcOrd="0" destOrd="0" presId="urn:microsoft.com/office/officeart/2018/2/layout/IconVerticalSolidList"/>
    <dgm:cxn modelId="{5C674779-CAAC-49C4-9A91-E54CA632F5BB}" srcId="{415C6B0E-2A11-4CDB-88ED-33EA1E854059}" destId="{56AA4065-2D5E-414C-897F-233F0DAE4C88}" srcOrd="0" destOrd="0" parTransId="{4E8A3601-CCD0-4F27-A560-A51F5F9591EB}" sibTransId="{CB45C49F-0E75-42E8-B9FE-5A03BE6E2A54}"/>
    <dgm:cxn modelId="{430A1D86-FEE4-4749-9E40-A9E1A70895DE}" srcId="{415C6B0E-2A11-4CDB-88ED-33EA1E854059}" destId="{D3AF413F-FA69-424E-89D4-4D9F20130B8A}" srcOrd="3" destOrd="0" parTransId="{DFA037B1-8583-425F-BB0D-11FB914A6814}" sibTransId="{F2995010-B48D-4485-9573-6C16D2854D75}"/>
    <dgm:cxn modelId="{912652C0-A6FA-4729-A585-B78A5C43439F}" srcId="{415C6B0E-2A11-4CDB-88ED-33EA1E854059}" destId="{601020DE-B5F5-461B-9CEE-B28B74942757}" srcOrd="4" destOrd="0" parTransId="{C184AEB3-7A33-40F1-91D7-C589F6BFC9FE}" sibTransId="{CDFB2C2B-70BE-44C1-A0EF-C820B37618B3}"/>
    <dgm:cxn modelId="{FF72F1C5-CABC-4FF0-A248-837E3908459E}" srcId="{415C6B0E-2A11-4CDB-88ED-33EA1E854059}" destId="{3DF3FEDE-5CFF-403C-83F0-8B579C18C74B}" srcOrd="2" destOrd="0" parTransId="{CCAFB625-2E85-40DD-96E0-D5C5F8E910F6}" sibTransId="{9A96FF94-B482-46DF-96A4-E6622FC8F7B3}"/>
    <dgm:cxn modelId="{B30978E2-43E0-482F-984D-48A1AE7173EA}" type="presOf" srcId="{D3AF413F-FA69-424E-89D4-4D9F20130B8A}" destId="{44DC2C73-CCA3-4A04-984F-9DA7C9A4D807}" srcOrd="0" destOrd="0" presId="urn:microsoft.com/office/officeart/2018/2/layout/IconVerticalSolidList"/>
    <dgm:cxn modelId="{4709C2E3-DB59-4489-AC6B-98357036E2E1}" type="presOf" srcId="{601020DE-B5F5-461B-9CEE-B28B74942757}" destId="{ED027517-EFE3-43F3-944D-263ACDC30078}" srcOrd="0" destOrd="0" presId="urn:microsoft.com/office/officeart/2018/2/layout/IconVerticalSolidList"/>
    <dgm:cxn modelId="{38FA3773-53E2-431B-A39B-DFF8334FDDE6}" type="presParOf" srcId="{41A73E59-ECF9-4720-919D-17471FDE61D1}" destId="{08BD9496-F21D-46EF-90E0-A69DF3DEE93E}" srcOrd="0" destOrd="0" presId="urn:microsoft.com/office/officeart/2018/2/layout/IconVerticalSolidList"/>
    <dgm:cxn modelId="{4557996A-2E98-47B2-815D-AECCBDEEB48F}" type="presParOf" srcId="{08BD9496-F21D-46EF-90E0-A69DF3DEE93E}" destId="{07F71500-7107-422A-8426-EEC808EFF5EF}" srcOrd="0" destOrd="0" presId="urn:microsoft.com/office/officeart/2018/2/layout/IconVerticalSolidList"/>
    <dgm:cxn modelId="{9F7E7477-6569-4FCB-BA9F-2CEF024D6F4D}" type="presParOf" srcId="{08BD9496-F21D-46EF-90E0-A69DF3DEE93E}" destId="{84C1C005-FD43-4E61-868B-E5F582F90AF9}" srcOrd="1" destOrd="0" presId="urn:microsoft.com/office/officeart/2018/2/layout/IconVerticalSolidList"/>
    <dgm:cxn modelId="{A121F3B0-DECF-497C-9B4D-FD1FDEEDAE96}" type="presParOf" srcId="{08BD9496-F21D-46EF-90E0-A69DF3DEE93E}" destId="{22AE29D5-0740-4F34-BBF9-15811163546C}" srcOrd="2" destOrd="0" presId="urn:microsoft.com/office/officeart/2018/2/layout/IconVerticalSolidList"/>
    <dgm:cxn modelId="{B3C2B76D-FD96-4471-8CC8-E682BEAA9318}" type="presParOf" srcId="{08BD9496-F21D-46EF-90E0-A69DF3DEE93E}" destId="{8416FEF1-A130-4D5A-880D-697C9A98BCFD}" srcOrd="3" destOrd="0" presId="urn:microsoft.com/office/officeart/2018/2/layout/IconVerticalSolidList"/>
    <dgm:cxn modelId="{ABFA9292-F900-40E1-8036-B0899B04DFC9}" type="presParOf" srcId="{41A73E59-ECF9-4720-919D-17471FDE61D1}" destId="{D1ACC556-EF37-4414-9467-5C9235E3103E}" srcOrd="1" destOrd="0" presId="urn:microsoft.com/office/officeart/2018/2/layout/IconVerticalSolidList"/>
    <dgm:cxn modelId="{7A7E04ED-3018-4DAC-9712-6B532AC72AC5}" type="presParOf" srcId="{41A73E59-ECF9-4720-919D-17471FDE61D1}" destId="{88B00DFF-F32C-4AA3-AA9F-8BE4E41410F4}" srcOrd="2" destOrd="0" presId="urn:microsoft.com/office/officeart/2018/2/layout/IconVerticalSolidList"/>
    <dgm:cxn modelId="{F7D24607-9913-478F-BE58-FD25DBCEB56A}" type="presParOf" srcId="{88B00DFF-F32C-4AA3-AA9F-8BE4E41410F4}" destId="{854E1951-F986-4874-87D7-B001C7284131}" srcOrd="0" destOrd="0" presId="urn:microsoft.com/office/officeart/2018/2/layout/IconVerticalSolidList"/>
    <dgm:cxn modelId="{B3829279-44CE-488D-92E8-DAF2CFA4CD76}" type="presParOf" srcId="{88B00DFF-F32C-4AA3-AA9F-8BE4E41410F4}" destId="{4CB687BD-8E99-44FB-B17D-19AC50A978CF}" srcOrd="1" destOrd="0" presId="urn:microsoft.com/office/officeart/2018/2/layout/IconVerticalSolidList"/>
    <dgm:cxn modelId="{0EB8B90C-DCE5-4446-A3FE-78C8C3810634}" type="presParOf" srcId="{88B00DFF-F32C-4AA3-AA9F-8BE4E41410F4}" destId="{58DD43DC-20DF-4FB9-8AED-3C7474464FBE}" srcOrd="2" destOrd="0" presId="urn:microsoft.com/office/officeart/2018/2/layout/IconVerticalSolidList"/>
    <dgm:cxn modelId="{07CB59F4-85FD-41B2-9B2C-2B98DE16FFE6}" type="presParOf" srcId="{88B00DFF-F32C-4AA3-AA9F-8BE4E41410F4}" destId="{84698ABE-146A-4295-A519-E01129F05FC5}" srcOrd="3" destOrd="0" presId="urn:microsoft.com/office/officeart/2018/2/layout/IconVerticalSolidList"/>
    <dgm:cxn modelId="{7C8F3E24-03A8-4301-9234-AB21868A8912}" type="presParOf" srcId="{41A73E59-ECF9-4720-919D-17471FDE61D1}" destId="{CD352A6A-19B4-4B7E-A632-A007C2438BFC}" srcOrd="3" destOrd="0" presId="urn:microsoft.com/office/officeart/2018/2/layout/IconVerticalSolidList"/>
    <dgm:cxn modelId="{0A17D8E6-B792-4C9A-AD28-F5D688BD58A2}" type="presParOf" srcId="{41A73E59-ECF9-4720-919D-17471FDE61D1}" destId="{33D3FF7A-6D0F-4957-8035-1D08DC151504}" srcOrd="4" destOrd="0" presId="urn:microsoft.com/office/officeart/2018/2/layout/IconVerticalSolidList"/>
    <dgm:cxn modelId="{C94E2E7C-F177-4CBA-94D1-FFDF23B43B75}" type="presParOf" srcId="{33D3FF7A-6D0F-4957-8035-1D08DC151504}" destId="{80EDF19D-3E00-4864-A034-F1354BAC25F4}" srcOrd="0" destOrd="0" presId="urn:microsoft.com/office/officeart/2018/2/layout/IconVerticalSolidList"/>
    <dgm:cxn modelId="{BA232502-8D8C-410C-857E-6FC0F835396F}" type="presParOf" srcId="{33D3FF7A-6D0F-4957-8035-1D08DC151504}" destId="{53E4923A-F4E3-47F6-96E6-BFAF3ED2F196}" srcOrd="1" destOrd="0" presId="urn:microsoft.com/office/officeart/2018/2/layout/IconVerticalSolidList"/>
    <dgm:cxn modelId="{EB875C31-D157-4695-93EC-298DBB6EEDC8}" type="presParOf" srcId="{33D3FF7A-6D0F-4957-8035-1D08DC151504}" destId="{1BE97720-4CFC-42EA-BDBE-5BFE6C74F661}" srcOrd="2" destOrd="0" presId="urn:microsoft.com/office/officeart/2018/2/layout/IconVerticalSolidList"/>
    <dgm:cxn modelId="{0A1C47EE-2711-401B-85DB-1C583B1440CE}" type="presParOf" srcId="{33D3FF7A-6D0F-4957-8035-1D08DC151504}" destId="{006DC943-A197-4417-8C5A-42E0DDF97D9E}" srcOrd="3" destOrd="0" presId="urn:microsoft.com/office/officeart/2018/2/layout/IconVerticalSolidList"/>
    <dgm:cxn modelId="{2B80ADDD-2CA2-478A-9EB5-A1682066F75F}" type="presParOf" srcId="{41A73E59-ECF9-4720-919D-17471FDE61D1}" destId="{6F139B75-079D-45DF-B7D1-E7823CD262AC}" srcOrd="5" destOrd="0" presId="urn:microsoft.com/office/officeart/2018/2/layout/IconVerticalSolidList"/>
    <dgm:cxn modelId="{FBBAF3AE-902E-4A13-9FFC-57D9A34DCFDE}" type="presParOf" srcId="{41A73E59-ECF9-4720-919D-17471FDE61D1}" destId="{5C13207A-37F5-4BCB-8591-9F483D20C397}" srcOrd="6" destOrd="0" presId="urn:microsoft.com/office/officeart/2018/2/layout/IconVerticalSolidList"/>
    <dgm:cxn modelId="{B35FABD1-39E7-4227-8989-65207E093B27}" type="presParOf" srcId="{5C13207A-37F5-4BCB-8591-9F483D20C397}" destId="{3B720C1A-2165-48B1-AE2A-38C810FAE8B6}" srcOrd="0" destOrd="0" presId="urn:microsoft.com/office/officeart/2018/2/layout/IconVerticalSolidList"/>
    <dgm:cxn modelId="{B140809F-0EC5-4CB8-923B-B35747C24203}" type="presParOf" srcId="{5C13207A-37F5-4BCB-8591-9F483D20C397}" destId="{B57F7E9F-AB69-4C28-AECB-44505900F54B}" srcOrd="1" destOrd="0" presId="urn:microsoft.com/office/officeart/2018/2/layout/IconVerticalSolidList"/>
    <dgm:cxn modelId="{8C242839-8B1E-4B7C-ACF0-282C5F552162}" type="presParOf" srcId="{5C13207A-37F5-4BCB-8591-9F483D20C397}" destId="{FB47C414-97E2-46A5-A08D-7869B5DFB8DE}" srcOrd="2" destOrd="0" presId="urn:microsoft.com/office/officeart/2018/2/layout/IconVerticalSolidList"/>
    <dgm:cxn modelId="{0CA21E30-90B3-43E4-AC4E-32F4C6690FD7}" type="presParOf" srcId="{5C13207A-37F5-4BCB-8591-9F483D20C397}" destId="{44DC2C73-CCA3-4A04-984F-9DA7C9A4D807}" srcOrd="3" destOrd="0" presId="urn:microsoft.com/office/officeart/2018/2/layout/IconVerticalSolidList"/>
    <dgm:cxn modelId="{A90B3A75-47D7-4EC4-8C99-BA4C48490751}" type="presParOf" srcId="{41A73E59-ECF9-4720-919D-17471FDE61D1}" destId="{584F624A-F5CB-4A50-BF7B-FDDBC6E6ACEE}" srcOrd="7" destOrd="0" presId="urn:microsoft.com/office/officeart/2018/2/layout/IconVerticalSolidList"/>
    <dgm:cxn modelId="{CE256F50-25B6-42EF-AD30-0C72446CD10B}" type="presParOf" srcId="{41A73E59-ECF9-4720-919D-17471FDE61D1}" destId="{8B59B037-78C5-4C50-AD23-73062E45A1D6}" srcOrd="8" destOrd="0" presId="urn:microsoft.com/office/officeart/2018/2/layout/IconVerticalSolidList"/>
    <dgm:cxn modelId="{3BCA173C-3808-4AAC-9F38-FA739C08450D}" type="presParOf" srcId="{8B59B037-78C5-4C50-AD23-73062E45A1D6}" destId="{711E93BC-E78E-4627-8862-988F2B67702F}" srcOrd="0" destOrd="0" presId="urn:microsoft.com/office/officeart/2018/2/layout/IconVerticalSolidList"/>
    <dgm:cxn modelId="{10C19CB6-C03E-4E74-AEFD-DE044AD6A77F}" type="presParOf" srcId="{8B59B037-78C5-4C50-AD23-73062E45A1D6}" destId="{1B429E24-FE5F-4110-A66E-FF37DEC52CBF}" srcOrd="1" destOrd="0" presId="urn:microsoft.com/office/officeart/2018/2/layout/IconVerticalSolidList"/>
    <dgm:cxn modelId="{92CCF8DF-C071-47B4-9F74-1CE565780F51}" type="presParOf" srcId="{8B59B037-78C5-4C50-AD23-73062E45A1D6}" destId="{8A634899-042A-495F-8225-C09DF531D218}" srcOrd="2" destOrd="0" presId="urn:microsoft.com/office/officeart/2018/2/layout/IconVerticalSolidList"/>
    <dgm:cxn modelId="{36E0D15E-7457-4C1B-A5DF-4F9142AA7ED3}" type="presParOf" srcId="{8B59B037-78C5-4C50-AD23-73062E45A1D6}" destId="{ED027517-EFE3-43F3-944D-263ACDC3007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71500-7107-422A-8426-EEC808EFF5EF}">
      <dsp:nvSpPr>
        <dsp:cNvPr id="0" name=""/>
        <dsp:cNvSpPr/>
      </dsp:nvSpPr>
      <dsp:spPr>
        <a:xfrm>
          <a:off x="0" y="56583"/>
          <a:ext cx="7477246" cy="91989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C1C005-FD43-4E61-868B-E5F582F90AF9}">
      <dsp:nvSpPr>
        <dsp:cNvPr id="0" name=""/>
        <dsp:cNvSpPr/>
      </dsp:nvSpPr>
      <dsp:spPr>
        <a:xfrm>
          <a:off x="278267" y="214215"/>
          <a:ext cx="506435" cy="50594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6FEF1-A130-4D5A-880D-697C9A98BCFD}">
      <dsp:nvSpPr>
        <dsp:cNvPr id="0" name=""/>
        <dsp:cNvSpPr/>
      </dsp:nvSpPr>
      <dsp:spPr>
        <a:xfrm>
          <a:off x="1062971" y="7239"/>
          <a:ext cx="6397904" cy="94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98" tIns="100398" rIns="100398" bIns="10039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Focus on partnerships with law enforcement to reduce public encampments and public drug use</a:t>
          </a:r>
        </a:p>
      </dsp:txBody>
      <dsp:txXfrm>
        <a:off x="1062971" y="7239"/>
        <a:ext cx="6397904" cy="948639"/>
      </dsp:txXfrm>
    </dsp:sp>
    <dsp:sp modelId="{854E1951-F986-4874-87D7-B001C7284131}">
      <dsp:nvSpPr>
        <dsp:cNvPr id="0" name=""/>
        <dsp:cNvSpPr/>
      </dsp:nvSpPr>
      <dsp:spPr>
        <a:xfrm>
          <a:off x="0" y="1193039"/>
          <a:ext cx="7477246" cy="9198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687BD-8E99-44FB-B17D-19AC50A978CF}">
      <dsp:nvSpPr>
        <dsp:cNvPr id="0" name=""/>
        <dsp:cNvSpPr/>
      </dsp:nvSpPr>
      <dsp:spPr>
        <a:xfrm>
          <a:off x="278267" y="1400015"/>
          <a:ext cx="506435" cy="50594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698ABE-146A-4295-A519-E01129F05FC5}">
      <dsp:nvSpPr>
        <dsp:cNvPr id="0" name=""/>
        <dsp:cNvSpPr/>
      </dsp:nvSpPr>
      <dsp:spPr>
        <a:xfrm>
          <a:off x="1062971" y="1193039"/>
          <a:ext cx="6397904" cy="94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98" tIns="100398" rIns="100398" bIns="1003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Prioritization of treatment including on site behavioral health treatment, robust wrap around services, and supportive services participation requirements. </a:t>
          </a:r>
        </a:p>
      </dsp:txBody>
      <dsp:txXfrm>
        <a:off x="1062971" y="1193039"/>
        <a:ext cx="6397904" cy="948639"/>
      </dsp:txXfrm>
    </dsp:sp>
    <dsp:sp modelId="{80EDF19D-3E00-4864-A034-F1354BAC25F4}">
      <dsp:nvSpPr>
        <dsp:cNvPr id="0" name=""/>
        <dsp:cNvSpPr/>
      </dsp:nvSpPr>
      <dsp:spPr>
        <a:xfrm>
          <a:off x="0" y="2378839"/>
          <a:ext cx="7477246" cy="9198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E4923A-F4E3-47F6-96E6-BFAF3ED2F196}">
      <dsp:nvSpPr>
        <dsp:cNvPr id="0" name=""/>
        <dsp:cNvSpPr/>
      </dsp:nvSpPr>
      <dsp:spPr>
        <a:xfrm>
          <a:off x="278267" y="2585815"/>
          <a:ext cx="506435" cy="50594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6DC943-A197-4417-8C5A-42E0DDF97D9E}">
      <dsp:nvSpPr>
        <dsp:cNvPr id="0" name=""/>
        <dsp:cNvSpPr/>
      </dsp:nvSpPr>
      <dsp:spPr>
        <a:xfrm>
          <a:off x="1062971" y="2378839"/>
          <a:ext cx="6397904" cy="94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98" tIns="100398" rIns="100398" bIns="10039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Improving self-sufficiency and economic independence</a:t>
          </a:r>
        </a:p>
      </dsp:txBody>
      <dsp:txXfrm>
        <a:off x="1062971" y="2378839"/>
        <a:ext cx="6397904" cy="948639"/>
      </dsp:txXfrm>
    </dsp:sp>
    <dsp:sp modelId="{3B720C1A-2165-48B1-AE2A-38C810FAE8B6}">
      <dsp:nvSpPr>
        <dsp:cNvPr id="0" name=""/>
        <dsp:cNvSpPr/>
      </dsp:nvSpPr>
      <dsp:spPr>
        <a:xfrm>
          <a:off x="0" y="3564639"/>
          <a:ext cx="7477246" cy="9198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7F7E9F-AB69-4C28-AECB-44505900F54B}">
      <dsp:nvSpPr>
        <dsp:cNvPr id="0" name=""/>
        <dsp:cNvSpPr/>
      </dsp:nvSpPr>
      <dsp:spPr>
        <a:xfrm>
          <a:off x="278267" y="3771615"/>
          <a:ext cx="506435" cy="50594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C2C73-CCA3-4A04-984F-9DA7C9A4D807}">
      <dsp:nvSpPr>
        <dsp:cNvPr id="0" name=""/>
        <dsp:cNvSpPr/>
      </dsp:nvSpPr>
      <dsp:spPr>
        <a:xfrm>
          <a:off x="1062971" y="3564639"/>
          <a:ext cx="6397904" cy="94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98" tIns="100398" rIns="100398" bIns="10039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Reducing returns to homelessness</a:t>
          </a:r>
        </a:p>
      </dsp:txBody>
      <dsp:txXfrm>
        <a:off x="1062971" y="3564639"/>
        <a:ext cx="6397904" cy="948639"/>
      </dsp:txXfrm>
    </dsp:sp>
    <dsp:sp modelId="{711E93BC-E78E-4627-8862-988F2B67702F}">
      <dsp:nvSpPr>
        <dsp:cNvPr id="0" name=""/>
        <dsp:cNvSpPr/>
      </dsp:nvSpPr>
      <dsp:spPr>
        <a:xfrm>
          <a:off x="0" y="4750439"/>
          <a:ext cx="7477246" cy="91989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429E24-FE5F-4110-A66E-FF37DEC52CBF}">
      <dsp:nvSpPr>
        <dsp:cNvPr id="0" name=""/>
        <dsp:cNvSpPr/>
      </dsp:nvSpPr>
      <dsp:spPr>
        <a:xfrm>
          <a:off x="278267" y="4957415"/>
          <a:ext cx="506435" cy="50594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027517-EFE3-43F3-944D-263ACDC30078}">
      <dsp:nvSpPr>
        <dsp:cNvPr id="0" name=""/>
        <dsp:cNvSpPr/>
      </dsp:nvSpPr>
      <dsp:spPr>
        <a:xfrm>
          <a:off x="1062971" y="4750439"/>
          <a:ext cx="6397904" cy="94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98" tIns="100398" rIns="100398" bIns="10039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Minimizing trauma</a:t>
          </a:r>
        </a:p>
      </dsp:txBody>
      <dsp:txXfrm>
        <a:off x="1062971" y="4750439"/>
        <a:ext cx="6397904" cy="948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14FDE-6487-4B4F-8633-50C30CF1BE28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6438"/>
            <a:ext cx="5680075" cy="3695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540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891540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F752D-37A7-4D9E-9122-1E56B6D96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61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494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311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the RFP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52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project comes to me in </a:t>
            </a:r>
            <a:r>
              <a:rPr lang="en-US" dirty="0" err="1"/>
              <a:t>esnaps</a:t>
            </a:r>
            <a:r>
              <a:rPr lang="en-US" dirty="0"/>
              <a:t>.  Then I submit everything.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907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Highlight getting an </a:t>
            </a:r>
            <a:r>
              <a:rPr lang="en-US" dirty="0" err="1"/>
              <a:t>esnaps</a:t>
            </a:r>
            <a:r>
              <a:rPr lang="en-US" dirty="0"/>
              <a:t> log-in if you have never applied before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631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792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22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05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36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37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Interim Rule: homeless definitions, project types, eligible costs, match requirements, CE mandate, record keeping, and more!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11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Highlight eligible entities and the NOFO section – maybe a new slide?  Highlight section V of NOFO for </a:t>
            </a:r>
            <a:r>
              <a:rPr lang="en-US" dirty="0" err="1"/>
              <a:t>esnaps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00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269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01260-E493-239A-6D90-545744E31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3B7A94-A490-58BC-7F87-D374FFC90B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8057BC-7B0D-6069-C61D-3028890ED7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98F42C-EB31-E68A-2B29-3CD872DF47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04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Strong applications will incorporate these concepts</a:t>
            </a:r>
          </a:p>
          <a:p>
            <a:r>
              <a:rPr lang="en-US" dirty="0"/>
              <a:t>501c3, SAMS, USE</a:t>
            </a:r>
          </a:p>
          <a:p>
            <a:r>
              <a:rPr lang="en-US" dirty="0"/>
              <a:t>EXPLAIN ENDING HOMELESSNESS and SYS PM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F752D-37A7-4D9E-9122-1E56B6D9691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75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068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17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37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56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70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41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67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740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0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90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95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5E111-2919-4379-8AC3-D3A3B8A2FBF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94FC70F-8378-4F51-96CE-82939DEDC8B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314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d.gov/program_offices/comm_planning/coc/competition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ciabatttonidina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24/subtitle-B/chapter-V/subchapter-C/part-578?toc=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507AE-1E7D-449F-A1CE-3C4540006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81445"/>
            <a:ext cx="8637073" cy="3343729"/>
          </a:xfrm>
        </p:spPr>
        <p:txBody>
          <a:bodyPr>
            <a:normAutofit fontScale="90000"/>
          </a:bodyPr>
          <a:lstStyle/>
          <a:p>
            <a:r>
              <a:rPr lang="en-US" dirty="0"/>
              <a:t>Beaver County Continuum of Care FUNDING Competition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75D6B-9916-4C0C-B329-17FE354C3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4311134"/>
            <a:ext cx="8637072" cy="101390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000" i="1" dirty="0"/>
              <a:t>Presented by: </a:t>
            </a:r>
            <a:r>
              <a:rPr lang="en-US" sz="2000" i="1" dirty="0" err="1"/>
              <a:t>dina</a:t>
            </a:r>
            <a:r>
              <a:rPr lang="en-US" sz="2000" i="1" dirty="0"/>
              <a:t> Ciabattoni, </a:t>
            </a:r>
            <a:r>
              <a:rPr lang="en-US" sz="2000" i="1" dirty="0" err="1"/>
              <a:t>lsw</a:t>
            </a:r>
            <a:r>
              <a:rPr lang="en-US" sz="2000" i="1" dirty="0"/>
              <a:t>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000" i="1" dirty="0"/>
              <a:t>Continuum of care coordinator</a:t>
            </a:r>
          </a:p>
        </p:txBody>
      </p:sp>
    </p:spTree>
    <p:extLst>
      <p:ext uri="{BB962C8B-B14F-4D97-AF65-F5344CB8AC3E}">
        <p14:creationId xmlns:p14="http://schemas.microsoft.com/office/powerpoint/2010/main" val="2133976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E7F6F-4716-C041-366C-6E3662493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30% cap on Permanent Housing </a:t>
            </a:r>
          </a:p>
          <a:p>
            <a:r>
              <a:rPr lang="en-US" sz="2800" dirty="0"/>
              <a:t>30% in Tier 1 ($798,141)</a:t>
            </a:r>
          </a:p>
          <a:p>
            <a:r>
              <a:rPr lang="en-US" sz="2800" dirty="0"/>
              <a:t>Projects will have to certify they will not engage in racial preferences or other forms of illegal discrimination</a:t>
            </a:r>
          </a:p>
          <a:p>
            <a:r>
              <a:rPr lang="en-US" sz="2800" dirty="0"/>
              <a:t>Past performance will be considered including: meeting projects’ goals, timeliness, expenditure of funds, positive outcomes, etc. 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2AD16-FAF2-04D2-197E-A63DB9C8C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7793" y="794847"/>
            <a:ext cx="4441892" cy="4658826"/>
          </a:xfrm>
        </p:spPr>
        <p:txBody>
          <a:bodyPr>
            <a:normAutofit/>
          </a:bodyPr>
          <a:lstStyle/>
          <a:p>
            <a:pPr algn="ctr"/>
            <a:endParaRPr lang="en-US" sz="3200" dirty="0"/>
          </a:p>
          <a:p>
            <a:pPr algn="ctr"/>
            <a:r>
              <a:rPr lang="en-US" sz="3200" dirty="0"/>
              <a:t>Overview of Some New Requirements/Standards</a:t>
            </a:r>
          </a:p>
        </p:txBody>
      </p:sp>
    </p:spTree>
    <p:extLst>
      <p:ext uri="{BB962C8B-B14F-4D97-AF65-F5344CB8AC3E}">
        <p14:creationId xmlns:p14="http://schemas.microsoft.com/office/powerpoint/2010/main" val="1549867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98A60-48ED-214C-1BBE-95F436848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61BBA-8E37-EBCC-8A4D-0A1BEAD8F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5069" y="196769"/>
            <a:ext cx="7099138" cy="5717893"/>
          </a:xfrm>
        </p:spPr>
        <p:txBody>
          <a:bodyPr>
            <a:normAutofit fontScale="55000" lnSpcReduction="20000"/>
          </a:bodyPr>
          <a:lstStyle/>
          <a:p>
            <a:r>
              <a:rPr lang="en-US" sz="4200" dirty="0"/>
              <a:t>Extra points for:</a:t>
            </a:r>
          </a:p>
          <a:p>
            <a:pPr>
              <a:buFontTx/>
              <a:buChar char="-"/>
            </a:pPr>
            <a:r>
              <a:rPr lang="en-US" sz="4200" dirty="0"/>
              <a:t>our total funding request being 30% Supportive Services funding</a:t>
            </a:r>
          </a:p>
          <a:p>
            <a:pPr>
              <a:buFontTx/>
              <a:buChar char="-"/>
            </a:pPr>
            <a:r>
              <a:rPr lang="en-US" sz="4200" dirty="0"/>
              <a:t> 30% of our projects/50 beds have on site treatment </a:t>
            </a:r>
          </a:p>
          <a:p>
            <a:pPr>
              <a:buFontTx/>
              <a:buChar char="-"/>
            </a:pPr>
            <a:r>
              <a:rPr lang="en-US" sz="4200" dirty="0"/>
              <a:t>the creation of projects with the purpose of providing substance abuse treatment services</a:t>
            </a:r>
          </a:p>
          <a:p>
            <a:pPr>
              <a:buFontTx/>
              <a:buChar char="-"/>
            </a:pPr>
            <a:r>
              <a:rPr lang="en-US" sz="4200" dirty="0"/>
              <a:t>Formal and documented partnerships with behavioral health care providers and housing (</a:t>
            </a:r>
            <a:r>
              <a:rPr lang="en-US" sz="4200" dirty="0" err="1"/>
              <a:t>pg</a:t>
            </a:r>
            <a:r>
              <a:rPr lang="en-US" sz="4200" dirty="0"/>
              <a:t> 84 in the NOFO)</a:t>
            </a:r>
          </a:p>
          <a:p>
            <a:pPr>
              <a:buFontTx/>
              <a:buChar char="-"/>
            </a:pPr>
            <a:r>
              <a:rPr lang="en-US" sz="4200" dirty="0"/>
              <a:t>100% of projects have supportive services participation requirements</a:t>
            </a:r>
          </a:p>
          <a:p>
            <a:pPr>
              <a:buFontTx/>
              <a:buChar char="-"/>
            </a:pPr>
            <a:r>
              <a:rPr lang="en-US" sz="4200" dirty="0"/>
              <a:t>Partnering with the VA</a:t>
            </a:r>
          </a:p>
          <a:p>
            <a:pPr>
              <a:buFontTx/>
              <a:buChar char="-"/>
            </a:pPr>
            <a:r>
              <a:rPr lang="en-US" sz="4200" dirty="0"/>
              <a:t>50% of CoC fund used in Opportunity Zones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C85CE5-FBB4-6BA1-5045-82FA58871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748" y="794847"/>
            <a:ext cx="4305782" cy="4658826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en-US" sz="3200" dirty="0"/>
          </a:p>
          <a:p>
            <a:pPr algn="ctr">
              <a:lnSpc>
                <a:spcPct val="100000"/>
              </a:lnSpc>
            </a:pPr>
            <a:r>
              <a:rPr lang="en-US" sz="3200" dirty="0"/>
              <a:t>Overview of Some New Requirements/Standards</a:t>
            </a:r>
          </a:p>
          <a:p>
            <a:pPr algn="ctr">
              <a:lnSpc>
                <a:spcPct val="100000"/>
              </a:lnSpc>
            </a:pPr>
            <a:r>
              <a:rPr lang="en-US" sz="3200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86454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39" name="Picture 138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Treasure Map, Navigation, Map, Exploration, Hands">
            <a:extLst>
              <a:ext uri="{FF2B5EF4-FFF2-40B4-BE49-F238E27FC236}">
                <a16:creationId xmlns:a16="http://schemas.microsoft.com/office/drawing/2014/main" id="{77F375D6-8B32-441C-9C42-ABE9CF5EAE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6239" b="17150"/>
          <a:stretch/>
        </p:blipFill>
        <p:spPr bwMode="auto">
          <a:xfrm>
            <a:off x="20" y="10"/>
            <a:ext cx="1219167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" name="Rectangle 144">
            <a:extLst>
              <a:ext uri="{FF2B5EF4-FFF2-40B4-BE49-F238E27FC236}">
                <a16:creationId xmlns:a16="http://schemas.microsoft.com/office/drawing/2014/main" id="{6A0FFA78-985C-4F50-B21A-77045C7DF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73D7F2-3A94-4B8D-A4EC-3012A69026E3}"/>
              </a:ext>
            </a:extLst>
          </p:cNvPr>
          <p:cNvSpPr txBox="1"/>
          <p:nvPr/>
        </p:nvSpPr>
        <p:spPr>
          <a:xfrm>
            <a:off x="4065511" y="3236470"/>
            <a:ext cx="6832500" cy="1252601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cap="all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So how do you apply for CoC funding?</a:t>
            </a:r>
          </a:p>
        </p:txBody>
      </p: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65409EC7-69B1-45CC-8FB7-1964C1AB6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509" y="4666480"/>
            <a:ext cx="6832499" cy="0"/>
          </a:xfrm>
          <a:prstGeom prst="line">
            <a:avLst/>
          </a:prstGeom>
          <a:ln w="31750">
            <a:solidFill>
              <a:srgbClr val="A27A4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716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472EA-2004-3487-3A0C-353C59C2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71" y="798973"/>
            <a:ext cx="2939084" cy="224711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Local Competition Details </a:t>
            </a:r>
            <a:br>
              <a:rPr lang="en-US" sz="3200" dirty="0">
                <a:solidFill>
                  <a:srgbClr val="C00000"/>
                </a:solidFill>
              </a:rPr>
            </a:br>
            <a:r>
              <a:rPr lang="en-US" sz="3200" dirty="0">
                <a:solidFill>
                  <a:srgbClr val="C00000"/>
                </a:solidFill>
              </a:rPr>
              <a:t>PART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F8206-DC82-A812-275C-62B83029F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5147" y="224232"/>
            <a:ext cx="6938901" cy="5643716"/>
          </a:xfrm>
        </p:spPr>
        <p:txBody>
          <a:bodyPr>
            <a:noAutofit/>
          </a:bodyPr>
          <a:lstStyle/>
          <a:p>
            <a:r>
              <a:rPr lang="en-US" sz="2400" dirty="0"/>
              <a:t>Community Development Program put out a Request for Proposals based on our local priorities and the NOFO on 11/21/25</a:t>
            </a:r>
          </a:p>
          <a:p>
            <a:r>
              <a:rPr lang="en-US" sz="2400" dirty="0"/>
              <a:t>The RFP is posted under Bids &amp; Proposals at: </a:t>
            </a:r>
            <a:r>
              <a:rPr lang="en-US" sz="2400" u="sng" dirty="0">
                <a:solidFill>
                  <a:schemeClr val="accent1"/>
                </a:solidFill>
              </a:rPr>
              <a:t>https://www.beavercountypa.gov/departments/community-development</a:t>
            </a:r>
          </a:p>
          <a:p>
            <a:r>
              <a:rPr lang="en-US" sz="2400" dirty="0"/>
              <a:t>Proposals are due by 12:00 pm on 12/5/2025 at CDP – 1013 8</a:t>
            </a:r>
            <a:r>
              <a:rPr lang="en-US" sz="2400" baseline="30000" dirty="0"/>
              <a:t>th</a:t>
            </a:r>
            <a:r>
              <a:rPr lang="en-US" sz="2400" dirty="0"/>
              <a:t> Avenue Beaver Falls, PA </a:t>
            </a:r>
          </a:p>
          <a:p>
            <a:r>
              <a:rPr lang="en-US" sz="2400" dirty="0"/>
              <a:t>CDP will select projects according to the scoring matrix which is included with the RFP.  </a:t>
            </a:r>
            <a:r>
              <a:rPr lang="en-US" sz="2400" b="1" dirty="0">
                <a:solidFill>
                  <a:srgbClr val="C00000"/>
                </a:solidFill>
              </a:rPr>
              <a:t>Following the RFP instructions gives you the best chance at earning the most points.</a:t>
            </a:r>
          </a:p>
        </p:txBody>
      </p:sp>
    </p:spTree>
    <p:extLst>
      <p:ext uri="{BB962C8B-B14F-4D97-AF65-F5344CB8AC3E}">
        <p14:creationId xmlns:p14="http://schemas.microsoft.com/office/powerpoint/2010/main" val="864945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472EA-2004-3487-3A0C-353C59C2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71" y="798973"/>
            <a:ext cx="2939084" cy="224711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Local Competition Details </a:t>
            </a:r>
            <a:br>
              <a:rPr lang="en-US" sz="3200" dirty="0">
                <a:solidFill>
                  <a:srgbClr val="C00000"/>
                </a:solidFill>
              </a:rPr>
            </a:br>
            <a:r>
              <a:rPr lang="en-US" sz="3200" dirty="0">
                <a:solidFill>
                  <a:srgbClr val="C00000"/>
                </a:solidFill>
              </a:rPr>
              <a:t>PART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F8206-DC82-A812-275C-62B83029F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2349" y="235975"/>
            <a:ext cx="6938901" cy="5663380"/>
          </a:xfrm>
        </p:spPr>
        <p:txBody>
          <a:bodyPr>
            <a:noAutofit/>
          </a:bodyPr>
          <a:lstStyle/>
          <a:p>
            <a:r>
              <a:rPr lang="en-US" sz="2200" dirty="0"/>
              <a:t>Once selected the project will have to create a new project application in e-snaps by 12 pm on 12/23/2025</a:t>
            </a:r>
          </a:p>
          <a:p>
            <a:r>
              <a:rPr lang="en-US" sz="2200" dirty="0"/>
              <a:t>Along with the renewal applications, new applications will be scored and ranked by a neutral committee.  An example of how the projects are scored for ranking is attached to the RFP. </a:t>
            </a:r>
          </a:p>
          <a:p>
            <a:r>
              <a:rPr lang="en-US" sz="2200" dirty="0"/>
              <a:t>This priority ranking will be submitted to HUD with the projects ranked high more likely to receive funding. </a:t>
            </a:r>
          </a:p>
          <a:p>
            <a:r>
              <a:rPr lang="en-US" sz="2200" dirty="0"/>
              <a:t>The CoC will complete an application and attach all of the ranked projects and submit it to HUD prior to the deadline</a:t>
            </a:r>
          </a:p>
          <a:p>
            <a:r>
              <a:rPr lang="en-US" sz="2200" dirty="0"/>
              <a:t>HUD’s funding decision could be made in May 2026</a:t>
            </a:r>
          </a:p>
        </p:txBody>
      </p:sp>
    </p:spTree>
    <p:extLst>
      <p:ext uri="{BB962C8B-B14F-4D97-AF65-F5344CB8AC3E}">
        <p14:creationId xmlns:p14="http://schemas.microsoft.com/office/powerpoint/2010/main" val="4052161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C899F-A456-EA44-4BC3-96649AED1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970" y="800883"/>
            <a:ext cx="3273099" cy="224711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IMPORTANT RFP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4A9E2-1363-6EDA-0118-9D4EBD708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942" y="196645"/>
            <a:ext cx="7118429" cy="5702710"/>
          </a:xfrm>
        </p:spPr>
        <p:txBody>
          <a:bodyPr>
            <a:noAutofit/>
          </a:bodyPr>
          <a:lstStyle/>
          <a:p>
            <a:r>
              <a:rPr lang="en-US" sz="2300" dirty="0"/>
              <a:t>Review your project idea with the CoC Coordinator to ensure your project is eligible and you are fully aware of the requirements for such. </a:t>
            </a:r>
          </a:p>
          <a:p>
            <a:r>
              <a:rPr lang="en-US" sz="2300" dirty="0"/>
              <a:t>Answer all questions posed in the RFP and on the Selection Score Sheet to score the most points. </a:t>
            </a:r>
          </a:p>
          <a:p>
            <a:r>
              <a:rPr lang="en-US" sz="2300" dirty="0"/>
              <a:t>Selected projects will only have about 2 weeks to submit their completed application in e-snaps.  Be prepared to act fast!! </a:t>
            </a:r>
          </a:p>
          <a:p>
            <a:r>
              <a:rPr lang="en-US" sz="2300" dirty="0"/>
              <a:t>Review the documents for NEW PROJECTS.  These are the steps selected proposals will have to fulfill in e-snaps. </a:t>
            </a:r>
          </a:p>
          <a:p>
            <a:pPr marL="0" indent="0">
              <a:buNone/>
            </a:pPr>
            <a:r>
              <a:rPr lang="en-US" sz="2300" b="1" dirty="0">
                <a:solidFill>
                  <a:srgbClr val="FF0000"/>
                </a:solidFill>
              </a:rPr>
              <a:t>https://www.hud.gov/hud-partners/community-coc</a:t>
            </a:r>
          </a:p>
        </p:txBody>
      </p:sp>
    </p:spTree>
    <p:extLst>
      <p:ext uri="{BB962C8B-B14F-4D97-AF65-F5344CB8AC3E}">
        <p14:creationId xmlns:p14="http://schemas.microsoft.com/office/powerpoint/2010/main" val="2489137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62C9703D-C8F9-44AD-A7C0-C2F3871F8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203570-47BC-16F0-484B-980B4226CB4A}"/>
              </a:ext>
            </a:extLst>
          </p:cNvPr>
          <p:cNvSpPr txBox="1"/>
          <p:nvPr/>
        </p:nvSpPr>
        <p:spPr>
          <a:xfrm>
            <a:off x="2819400" y="2227261"/>
            <a:ext cx="6553200" cy="1201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7200" b="1" kern="1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C0000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QUESTIONS?</a:t>
            </a:r>
            <a:endParaRPr lang="en-US" sz="7200" kern="100" dirty="0">
              <a:solidFill>
                <a:srgbClr val="C00000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078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44695B-8617-4C3A-935A-F18137F3AE8E}"/>
              </a:ext>
            </a:extLst>
          </p:cNvPr>
          <p:cNvSpPr txBox="1"/>
          <p:nvPr/>
        </p:nvSpPr>
        <p:spPr>
          <a:xfrm>
            <a:off x="979833" y="310908"/>
            <a:ext cx="1081477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How can I learn more? </a:t>
            </a:r>
            <a:endParaRPr lang="en-US" sz="4000" dirty="0"/>
          </a:p>
          <a:p>
            <a:pPr marL="571500" indent="-571500">
              <a:buFontTx/>
              <a:buChar char="-"/>
            </a:pPr>
            <a:r>
              <a:rPr lang="en-US" sz="4000" dirty="0"/>
              <a:t>Refer to the NOFO</a:t>
            </a:r>
          </a:p>
          <a:p>
            <a:pPr marL="571500" indent="-571500">
              <a:buFontTx/>
              <a:buChar char="-"/>
            </a:pPr>
            <a:r>
              <a:rPr lang="en-US" sz="4000" dirty="0"/>
              <a:t>Ask NOFO questions at: CoCNOFO@hud.gov</a:t>
            </a:r>
          </a:p>
          <a:p>
            <a:pPr marL="571500" indent="-571500">
              <a:buFontTx/>
              <a:buChar char="-"/>
            </a:pPr>
            <a:r>
              <a:rPr lang="en-US" sz="4000" dirty="0"/>
              <a:t>Refer to the RFP</a:t>
            </a:r>
          </a:p>
          <a:p>
            <a:pPr marL="571500" indent="-571500">
              <a:buFontTx/>
              <a:buChar char="-"/>
            </a:pPr>
            <a:r>
              <a:rPr lang="en-US" sz="4000" dirty="0"/>
              <a:t>Visit the CoC Competition page at: </a:t>
            </a:r>
            <a:r>
              <a:rPr lang="en-US" sz="4000" dirty="0">
                <a:hlinkClick r:id="rId3"/>
              </a:rPr>
              <a:t>https://www.hud.gov/program_offices/comm_planning/coc/competition</a:t>
            </a:r>
            <a:endParaRPr lang="en-US" sz="4000" dirty="0"/>
          </a:p>
          <a:p>
            <a:pPr marL="571500" indent="-571500">
              <a:buFontTx/>
              <a:buChar char="-"/>
            </a:pPr>
            <a:r>
              <a:rPr lang="en-US" sz="4000" dirty="0"/>
              <a:t>Ask Dina technical and local need questions at: </a:t>
            </a:r>
            <a:r>
              <a:rPr lang="en-US" sz="4000" dirty="0">
                <a:hlinkClick r:id="rId4"/>
              </a:rPr>
              <a:t>ciabattonidina@gmail.com</a:t>
            </a:r>
            <a:r>
              <a:rPr lang="en-US" sz="40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9172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7618E8-7449-4C79-A125-357DE8E23727}"/>
              </a:ext>
            </a:extLst>
          </p:cNvPr>
          <p:cNvSpPr txBox="1"/>
          <p:nvPr/>
        </p:nvSpPr>
        <p:spPr>
          <a:xfrm>
            <a:off x="927651" y="609599"/>
            <a:ext cx="601648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Continuum of Care’s objective is to make homelessness a rare and brief occurrence when it does happen.  </a:t>
            </a:r>
          </a:p>
          <a:p>
            <a:endParaRPr lang="en-US" sz="2800" dirty="0"/>
          </a:p>
          <a:p>
            <a:r>
              <a:rPr lang="en-US" sz="2800" dirty="0"/>
              <a:t>This work is accomplished by a network of partners who provide</a:t>
            </a:r>
            <a:r>
              <a:rPr lang="en-US" sz="2800"/>
              <a:t>: housing, </a:t>
            </a:r>
            <a:r>
              <a:rPr lang="en-US" sz="2800" dirty="0"/>
              <a:t>case management, medical treatment, food security resources, utility assistance, job training, mainstream resources, education ….</a:t>
            </a:r>
          </a:p>
        </p:txBody>
      </p:sp>
      <p:pic>
        <p:nvPicPr>
          <p:cNvPr id="3" name="Picture Placeholder 6">
            <a:extLst>
              <a:ext uri="{FF2B5EF4-FFF2-40B4-BE49-F238E27FC236}">
                <a16:creationId xmlns:a16="http://schemas.microsoft.com/office/drawing/2014/main" id="{B7E0C486-4EB6-47C9-8692-30D3A1C492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7" r="341" b="3"/>
          <a:stretch/>
        </p:blipFill>
        <p:spPr>
          <a:xfrm>
            <a:off x="7040294" y="410816"/>
            <a:ext cx="4895940" cy="500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484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9549F-6502-DFBA-FA63-3E70A9987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683443"/>
          </a:xfrm>
        </p:spPr>
        <p:txBody>
          <a:bodyPr>
            <a:normAutofit/>
          </a:bodyPr>
          <a:lstStyle/>
          <a:p>
            <a:r>
              <a:rPr lang="en-US" sz="4000" dirty="0"/>
              <a:t>Continuum of Care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64536-EC4A-0CB5-9665-3EED6A9CB0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0848" y="1874691"/>
            <a:ext cx="4645152" cy="3825718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600" dirty="0"/>
              <a:t>	HUD</a:t>
            </a:r>
          </a:p>
          <a:p>
            <a:r>
              <a:rPr lang="en-US" sz="2600" dirty="0"/>
              <a:t>Requires communities to have a CoC to receive CoC and ESG funding</a:t>
            </a:r>
          </a:p>
          <a:p>
            <a:r>
              <a:rPr lang="en-US" sz="2600" dirty="0"/>
              <a:t>Regulates how CoC funding can be used</a:t>
            </a:r>
          </a:p>
          <a:p>
            <a:r>
              <a:rPr lang="en-US" sz="2600" dirty="0"/>
              <a:t>Tracks progress and uses that as a metric for funding decisions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E73A3-5417-733C-6BB7-9125F7AF9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9699" y="1874691"/>
            <a:ext cx="4816019" cy="382571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		LOCAL</a:t>
            </a:r>
          </a:p>
          <a:p>
            <a:r>
              <a:rPr lang="en-US" dirty="0"/>
              <a:t>Responsible for developing and maintaining  robust network of partners working in collaboration</a:t>
            </a:r>
          </a:p>
          <a:p>
            <a:r>
              <a:rPr lang="en-US" dirty="0"/>
              <a:t>Coordinates the local funding competition</a:t>
            </a:r>
          </a:p>
          <a:p>
            <a:r>
              <a:rPr lang="en-US" dirty="0"/>
              <a:t>Stand alone CoC </a:t>
            </a:r>
          </a:p>
          <a:p>
            <a:r>
              <a:rPr lang="en-US" dirty="0"/>
              <a:t>2024 funding allotment: $2,855,746 </a:t>
            </a:r>
          </a:p>
        </p:txBody>
      </p:sp>
    </p:spTree>
    <p:extLst>
      <p:ext uri="{BB962C8B-B14F-4D97-AF65-F5344CB8AC3E}">
        <p14:creationId xmlns:p14="http://schemas.microsoft.com/office/powerpoint/2010/main" val="449205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BC298DB-2D5C-40A1-9A78-6B4A12198A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5C2355B-7CE9-4192-9142-A41CA0A0C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B330FE-8797-41FA-BCCE-5FE17AC26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200" y="967167"/>
            <a:ext cx="4151306" cy="2374516"/>
          </a:xfrm>
        </p:spPr>
        <p:txBody>
          <a:bodyPr vert="horz" lIns="91440" tIns="45720" rIns="91440" bIns="0" rtlCol="0" anchor="b">
            <a:noAutofit/>
          </a:bodyPr>
          <a:lstStyle/>
          <a:p>
            <a:r>
              <a:rPr lang="en-US" sz="3600" dirty="0"/>
              <a:t>Currently CoC funded programs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6D05ED8-39E4-42F8-92CB-704C2BD0D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79647" y="3526496"/>
            <a:ext cx="414993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9" name="Picture 28">
            <a:extLst>
              <a:ext uri="{FF2B5EF4-FFF2-40B4-BE49-F238E27FC236}">
                <a16:creationId xmlns:a16="http://schemas.microsoft.com/office/drawing/2014/main" id="{45CE2E7C-6AA3-4710-825D-4CDDF788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256C6C3-0EDC-4651-AB37-9F26CFAA6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9CB829D-5B54-0E0B-D490-D84C5733A0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548726"/>
              </p:ext>
            </p:extLst>
          </p:nvPr>
        </p:nvGraphicFramePr>
        <p:xfrm>
          <a:off x="381965" y="347244"/>
          <a:ext cx="6088282" cy="5722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1786">
                  <a:extLst>
                    <a:ext uri="{9D8B030D-6E8A-4147-A177-3AD203B41FA5}">
                      <a16:colId xmlns:a16="http://schemas.microsoft.com/office/drawing/2014/main" val="3330306225"/>
                    </a:ext>
                  </a:extLst>
                </a:gridCol>
                <a:gridCol w="1601765">
                  <a:extLst>
                    <a:ext uri="{9D8B030D-6E8A-4147-A177-3AD203B41FA5}">
                      <a16:colId xmlns:a16="http://schemas.microsoft.com/office/drawing/2014/main" val="112552096"/>
                    </a:ext>
                  </a:extLst>
                </a:gridCol>
                <a:gridCol w="1594731">
                  <a:extLst>
                    <a:ext uri="{9D8B030D-6E8A-4147-A177-3AD203B41FA5}">
                      <a16:colId xmlns:a16="http://schemas.microsoft.com/office/drawing/2014/main" val="633257204"/>
                    </a:ext>
                  </a:extLst>
                </a:gridCol>
              </a:tblGrid>
              <a:tr h="118777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Currently Funded CoC Programs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Amount of Current Grant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Reallocation?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3478284526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CARL (PSH)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$740,173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Yes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176515279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Crescent Commons (PSH)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$295,788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No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388241628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Friendship Homes (PSH)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$350,756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No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1940926162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Safely Home (DV-RRH)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$305,875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Yes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557766039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SA RRH (RRH)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$408,956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526415" algn="l"/>
                        </a:tabLst>
                      </a:pPr>
                      <a:r>
                        <a:rPr lang="en-US" sz="1800" kern="100">
                          <a:effectLst/>
                        </a:rPr>
                        <a:t>Yes	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1119036119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Coordinated Entry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$52,432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526415" algn="l"/>
                        </a:tabLst>
                      </a:pPr>
                      <a:r>
                        <a:rPr lang="en-US" sz="1800" kern="100">
                          <a:effectLst/>
                        </a:rPr>
                        <a:t>No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1134996687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HMIS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$106,459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526415" algn="l"/>
                        </a:tabLst>
                      </a:pPr>
                      <a:r>
                        <a:rPr lang="en-US" sz="1800" kern="100">
                          <a:effectLst/>
                        </a:rPr>
                        <a:t>No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2847783280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Stone Harbour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$400,032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526415" algn="l"/>
                        </a:tabLst>
                      </a:pPr>
                      <a:r>
                        <a:rPr lang="en-US" sz="1800" kern="100">
                          <a:effectLst/>
                        </a:rPr>
                        <a:t>No 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1897422205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CoC Planning 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$195,275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526415" algn="l"/>
                        </a:tabLst>
                      </a:pPr>
                      <a:r>
                        <a:rPr lang="en-US" sz="1800" kern="100">
                          <a:effectLst/>
                        </a:rPr>
                        <a:t>N/A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1902566567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TOTAL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$2,855,746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$1,455,004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15" marR="49515" marT="0" marB="0"/>
                </a:tc>
                <a:extLst>
                  <a:ext uri="{0D108BD9-81ED-4DB2-BD59-A6C34878D82A}">
                    <a16:rowId xmlns:a16="http://schemas.microsoft.com/office/drawing/2014/main" val="2273725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384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F72EF-F306-445A-823B-714CDBAF4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506204"/>
            <a:ext cx="9603275" cy="745985"/>
          </a:xfrm>
        </p:spPr>
        <p:txBody>
          <a:bodyPr>
            <a:noAutofit/>
          </a:bodyPr>
          <a:lstStyle/>
          <a:p>
            <a:r>
              <a:rPr lang="en-US" sz="4800" dirty="0"/>
              <a:t>The </a:t>
            </a:r>
            <a:r>
              <a:rPr lang="en-US" sz="4800" dirty="0" err="1"/>
              <a:t>coc</a:t>
            </a:r>
            <a:r>
              <a:rPr lang="en-US" sz="4800" dirty="0"/>
              <a:t> competition regulations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B1E40A-FE54-4270-94CD-979F7711EB52}"/>
              </a:ext>
            </a:extLst>
          </p:cNvPr>
          <p:cNvSpPr txBox="1"/>
          <p:nvPr/>
        </p:nvSpPr>
        <p:spPr>
          <a:xfrm>
            <a:off x="1451578" y="2027584"/>
            <a:ext cx="106593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4800" dirty="0"/>
              <a:t>CoC Interim Rule </a:t>
            </a:r>
          </a:p>
          <a:p>
            <a:r>
              <a:rPr lang="en-US" sz="3200" dirty="0">
                <a:hlinkClick r:id="rId3"/>
              </a:rPr>
              <a:t>https://www.ecfr.gov/current/title-24/subtitle-B/chapter-V/subchapter-C/part-578</a:t>
            </a:r>
            <a:endParaRPr lang="en-US" sz="3200" dirty="0"/>
          </a:p>
          <a:p>
            <a:pPr marL="285750" indent="-285750">
              <a:buFontTx/>
              <a:buChar char="-"/>
            </a:pPr>
            <a:r>
              <a:rPr lang="en-US" sz="4800" dirty="0"/>
              <a:t>Notice of Funding Opportunity (NOFO)</a:t>
            </a:r>
          </a:p>
          <a:p>
            <a:r>
              <a:rPr lang="en-US" sz="2800" dirty="0"/>
              <a:t>The FY 2025 NOFO was released on 11/13/2025: </a:t>
            </a:r>
            <a:r>
              <a:rPr lang="en-US" sz="2800" u="sng" dirty="0">
                <a:solidFill>
                  <a:srgbClr val="FF0000"/>
                </a:solidFill>
              </a:rPr>
              <a:t>https://www.hud.gov/hud-partners/community-coc</a:t>
            </a:r>
          </a:p>
        </p:txBody>
      </p:sp>
    </p:spTree>
    <p:extLst>
      <p:ext uri="{BB962C8B-B14F-4D97-AF65-F5344CB8AC3E}">
        <p14:creationId xmlns:p14="http://schemas.microsoft.com/office/powerpoint/2010/main" val="176333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77FF7-AC23-185B-068E-B9682817C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71" y="798973"/>
            <a:ext cx="3243076" cy="2247117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CoC BONUS:</a:t>
            </a:r>
            <a:br>
              <a:rPr lang="en-US" sz="6000" dirty="0"/>
            </a:br>
            <a:r>
              <a:rPr lang="en-US" sz="6000" dirty="0"/>
              <a:t>$993,939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1D652-5261-E998-602A-3D106E9AB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942" y="798973"/>
            <a:ext cx="7319057" cy="4925965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Can be used to create new projects for:</a:t>
            </a:r>
          </a:p>
          <a:p>
            <a:pPr marL="0" indent="0">
              <a:buNone/>
            </a:pPr>
            <a:r>
              <a:rPr lang="en-US" sz="2800" dirty="0"/>
              <a:t>    Permanent Supportive Housing (up to $152,597)</a:t>
            </a:r>
          </a:p>
          <a:p>
            <a:pPr marL="0" indent="0">
              <a:buNone/>
            </a:pPr>
            <a:r>
              <a:rPr lang="en-US" sz="2800" dirty="0"/>
              <a:t>     Transitional Housing </a:t>
            </a:r>
          </a:p>
          <a:p>
            <a:pPr marL="0" indent="0">
              <a:buNone/>
            </a:pPr>
            <a:r>
              <a:rPr lang="en-US" sz="2800" dirty="0"/>
              <a:t>     HMIS</a:t>
            </a:r>
          </a:p>
          <a:p>
            <a:pPr marL="0" indent="0">
              <a:buNone/>
            </a:pPr>
            <a:r>
              <a:rPr lang="en-US" sz="2800" dirty="0"/>
              <a:t>     Supportive Services Only </a:t>
            </a:r>
          </a:p>
          <a:p>
            <a:pPr marL="0" indent="0">
              <a:buNone/>
            </a:pPr>
            <a:r>
              <a:rPr lang="en-US" sz="2800" dirty="0"/>
              <a:t>     Supportive Services Only - Coordinated Entry</a:t>
            </a:r>
          </a:p>
          <a:p>
            <a:r>
              <a:rPr lang="en-US" sz="2800" dirty="0"/>
              <a:t>To expand eligible renewals of these project types</a:t>
            </a:r>
          </a:p>
          <a:p>
            <a:pPr marL="0" indent="0">
              <a:buNone/>
            </a:pPr>
            <a:r>
              <a:rPr lang="en-US" sz="2800" dirty="0"/>
              <a:t>(</a:t>
            </a:r>
            <a:r>
              <a:rPr lang="en-US" sz="2800" i="1" dirty="0"/>
              <a:t>More details can be found on pages 37-38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6531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77FF7-AC23-185B-068E-B9682817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DV BONUS: $496,970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1D652-5261-E998-602A-3D106E9AB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3713" y="798974"/>
            <a:ext cx="6167625" cy="4658826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Can be used to create new projects to serve people fleeing DV situations through: </a:t>
            </a:r>
          </a:p>
          <a:p>
            <a:pPr marL="0" indent="0">
              <a:buNone/>
            </a:pPr>
            <a:r>
              <a:rPr lang="en-US" sz="2800" dirty="0"/>
              <a:t>	Transitional Housing</a:t>
            </a:r>
          </a:p>
          <a:p>
            <a:pPr marL="0" indent="0">
              <a:buNone/>
            </a:pPr>
            <a:r>
              <a:rPr lang="en-US" sz="2800" dirty="0"/>
              <a:t>	SSO Coordinated Entry</a:t>
            </a:r>
          </a:p>
          <a:p>
            <a:r>
              <a:rPr lang="en-US" sz="2800" dirty="0"/>
              <a:t>To expand eligible renewals of these project types to serve this target population</a:t>
            </a:r>
          </a:p>
          <a:p>
            <a:pPr marL="0" indent="0">
              <a:buNone/>
            </a:pPr>
            <a:r>
              <a:rPr lang="en-US" sz="2800" dirty="0"/>
              <a:t>(</a:t>
            </a:r>
            <a:r>
              <a:rPr lang="en-US" sz="2800" i="1" dirty="0"/>
              <a:t>More details can be found on pages 36-37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4512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BD2E0-8F63-D049-4F6B-99E309CD0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270AF-1F3F-8DA4-4B7C-76B96EC84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662" y="798974"/>
            <a:ext cx="4262670" cy="2247117"/>
          </a:xfrm>
        </p:spPr>
        <p:txBody>
          <a:bodyPr>
            <a:noAutofit/>
          </a:bodyPr>
          <a:lstStyle/>
          <a:p>
            <a:r>
              <a:rPr lang="en-US" sz="4000" dirty="0"/>
              <a:t>DV REALLOCATION:</a:t>
            </a:r>
            <a:br>
              <a:rPr lang="en-US" sz="4000" dirty="0"/>
            </a:br>
            <a:r>
              <a:rPr lang="en-US" sz="4000" dirty="0"/>
              <a:t>$305,875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E61E9-4865-4CDF-E240-7BD9703A7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0572" y="127322"/>
            <a:ext cx="5620766" cy="533047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Can be used for projects that 100% serve people fleeing DV situations through: </a:t>
            </a:r>
          </a:p>
          <a:p>
            <a:pPr marL="0" indent="0">
              <a:buNone/>
            </a:pPr>
            <a:r>
              <a:rPr lang="en-US" sz="4000" dirty="0"/>
              <a:t>Transitional Housing</a:t>
            </a:r>
          </a:p>
          <a:p>
            <a:pPr marL="0" indent="0">
              <a:buNone/>
            </a:pPr>
            <a:r>
              <a:rPr lang="en-US" sz="4000" dirty="0"/>
              <a:t>(</a:t>
            </a:r>
            <a:r>
              <a:rPr lang="en-US" sz="4000" i="1" dirty="0"/>
              <a:t>More details can be found on pages 36-37</a:t>
            </a:r>
            <a:r>
              <a:rPr lang="en-US" sz="4000" dirty="0"/>
              <a:t>)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51401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B6EA2E-FF4B-3CCF-7DAA-EFACB3B75BB0}"/>
              </a:ext>
            </a:extLst>
          </p:cNvPr>
          <p:cNvSpPr txBox="1"/>
          <p:nvPr/>
        </p:nvSpPr>
        <p:spPr>
          <a:xfrm>
            <a:off x="560438" y="452284"/>
            <a:ext cx="1139207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7797178-3279-F59B-AA06-1BD5A3231645}"/>
              </a:ext>
            </a:extLst>
          </p:cNvPr>
          <p:cNvSpPr txBox="1">
            <a:spLocks/>
          </p:cNvSpPr>
          <p:nvPr/>
        </p:nvSpPr>
        <p:spPr>
          <a:xfrm>
            <a:off x="0" y="335666"/>
            <a:ext cx="4606724" cy="53519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 </a:t>
            </a:r>
            <a:r>
              <a:rPr lang="en-US" sz="5400" b="1" dirty="0"/>
              <a:t>HUD’s 2025 Goals and Objectives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BE8CA852-0BD8-F3DA-34F7-B1F9E68A2B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196595"/>
              </p:ext>
            </p:extLst>
          </p:nvPr>
        </p:nvGraphicFramePr>
        <p:xfrm>
          <a:off x="4606724" y="115747"/>
          <a:ext cx="7477246" cy="5706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521079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2356</TotalTime>
  <Words>1105</Words>
  <Application>Microsoft Office PowerPoint</Application>
  <PresentationFormat>Widescreen</PresentationFormat>
  <Paragraphs>146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Arial</vt:lpstr>
      <vt:lpstr>Gill Sans MT</vt:lpstr>
      <vt:lpstr>Gallery</vt:lpstr>
      <vt:lpstr>Beaver County Continuum of Care FUNDING Competition </vt:lpstr>
      <vt:lpstr>PowerPoint Presentation</vt:lpstr>
      <vt:lpstr>Continuum of Care (CONTINUED)</vt:lpstr>
      <vt:lpstr>Currently CoC funded programs</vt:lpstr>
      <vt:lpstr>The coc competition regulations</vt:lpstr>
      <vt:lpstr>CoC BONUS: $993,939 </vt:lpstr>
      <vt:lpstr>DV BONUS: $496,970 </vt:lpstr>
      <vt:lpstr>DV REALLOCATION: $305,875 </vt:lpstr>
      <vt:lpstr>PowerPoint Presentation</vt:lpstr>
      <vt:lpstr>PowerPoint Presentation</vt:lpstr>
      <vt:lpstr>PowerPoint Presentation</vt:lpstr>
      <vt:lpstr>PowerPoint Presentation</vt:lpstr>
      <vt:lpstr>Local Competition Details  PART 1</vt:lpstr>
      <vt:lpstr>Local Competition Details  PART 2</vt:lpstr>
      <vt:lpstr>IMPORTANT RFP DETAILS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Beaver County Continuum of Care</dc:title>
  <dc:creator>Dina Ciabattoni</dc:creator>
  <cp:lastModifiedBy>Dina Ciabattoni</cp:lastModifiedBy>
  <cp:revision>16</cp:revision>
  <cp:lastPrinted>2024-09-04T16:54:50Z</cp:lastPrinted>
  <dcterms:created xsi:type="dcterms:W3CDTF">2020-10-07T21:58:57Z</dcterms:created>
  <dcterms:modified xsi:type="dcterms:W3CDTF">2025-11-23T17:36:58Z</dcterms:modified>
</cp:coreProperties>
</file>